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28366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72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949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304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80293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299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861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107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801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9/16/2016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430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9/16/2016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883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9/16/2016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98067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Personal Fitness Lesson #3</a:t>
            </a:r>
          </a:p>
        </p:txBody>
      </p:sp>
      <p:sp>
        <p:nvSpPr>
          <p:cNvPr id="3" name="Subtitle 2"/>
          <p:cNvSpPr>
            <a:spLocks noGrp="1"/>
          </p:cNvSpPr>
          <p:nvPr>
            <p:ph type="subTitle" idx="1"/>
          </p:nvPr>
        </p:nvSpPr>
        <p:spPr/>
        <p:txBody>
          <a:bodyPr/>
          <a:lstStyle/>
          <a:p>
            <a:r>
              <a:rPr lang="en-US" dirty="0"/>
              <a:t>Terminology (the what is he or she talking about)</a:t>
            </a:r>
          </a:p>
        </p:txBody>
      </p:sp>
    </p:spTree>
    <p:extLst>
      <p:ext uri="{BB962C8B-B14F-4D97-AF65-F5344CB8AC3E}">
        <p14:creationId xmlns:p14="http://schemas.microsoft.com/office/powerpoint/2010/main" val="25784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974" y="169562"/>
            <a:ext cx="8622394" cy="1188720"/>
          </a:xfrm>
        </p:spPr>
        <p:txBody>
          <a:bodyPr/>
          <a:lstStyle/>
          <a:p>
            <a:r>
              <a:rPr lang="en-US" dirty="0"/>
              <a:t>Benefits of increasing Muscle Mass</a:t>
            </a:r>
          </a:p>
        </p:txBody>
      </p:sp>
      <p:pic>
        <p:nvPicPr>
          <p:cNvPr id="5" name="Picture 4"/>
          <p:cNvPicPr>
            <a:picLocks noChangeAspect="1"/>
          </p:cNvPicPr>
          <p:nvPr/>
        </p:nvPicPr>
        <p:blipFill>
          <a:blip r:embed="rId2"/>
          <a:stretch>
            <a:fillRect/>
          </a:stretch>
        </p:blipFill>
        <p:spPr>
          <a:xfrm>
            <a:off x="2146853" y="2875721"/>
            <a:ext cx="6810375" cy="1944343"/>
          </a:xfrm>
          <a:prstGeom prst="rect">
            <a:avLst/>
          </a:prstGeom>
        </p:spPr>
      </p:pic>
      <p:sp>
        <p:nvSpPr>
          <p:cNvPr id="6" name="Content Placeholder 5"/>
          <p:cNvSpPr>
            <a:spLocks noGrp="1"/>
          </p:cNvSpPr>
          <p:nvPr>
            <p:ph idx="1"/>
          </p:nvPr>
        </p:nvSpPr>
        <p:spPr>
          <a:xfrm>
            <a:off x="0" y="1604375"/>
            <a:ext cx="11953461" cy="5008460"/>
          </a:xfrm>
        </p:spPr>
        <p:txBody>
          <a:bodyPr>
            <a:normAutofit lnSpcReduction="10000"/>
          </a:bodyPr>
          <a:lstStyle/>
          <a:p>
            <a:r>
              <a:rPr lang="en-US" sz="2000" b="1" dirty="0"/>
              <a:t>Weight Control- </a:t>
            </a:r>
            <a:r>
              <a:rPr lang="en-US" sz="2000" dirty="0"/>
              <a:t>As far as metabolism goes, muscle mass is the "engine" of the calorie-burning machine.   As you strength train and increase your muscle mass, you build a bigger, more efficient engine that burns more calories and helps you lose weight. The more toned your muscles, the easier it is to maintain your weight.  In fact, the higher your muscle mass, the more calories you'll burn when you rest.  </a:t>
            </a:r>
          </a:p>
          <a:p>
            <a:endParaRPr lang="en-US" sz="2000" dirty="0"/>
          </a:p>
          <a:p>
            <a:endParaRPr lang="en-US" sz="2000" dirty="0"/>
          </a:p>
          <a:p>
            <a:endParaRPr lang="en-US" sz="2000" dirty="0"/>
          </a:p>
          <a:p>
            <a:endParaRPr lang="en-US" sz="2000" dirty="0"/>
          </a:p>
          <a:p>
            <a:endParaRPr lang="en-US" sz="2000" dirty="0"/>
          </a:p>
          <a:p>
            <a:r>
              <a:rPr lang="en-US" sz="2000" b="1" dirty="0"/>
              <a:t>Increased Strength- </a:t>
            </a:r>
            <a:r>
              <a:rPr lang="en-US" sz="2000" dirty="0"/>
              <a:t>Increasing your strength will help you lead a more active lifestyle infused with spontaneous activity.</a:t>
            </a:r>
          </a:p>
          <a:p>
            <a:r>
              <a:rPr lang="en-US" sz="2000" b="1" dirty="0"/>
              <a:t>Reduced Risk of Injury- </a:t>
            </a:r>
            <a:r>
              <a:rPr lang="en-US" sz="2000" dirty="0"/>
              <a:t>Building muscle also helps protect your joints from injury. </a:t>
            </a:r>
          </a:p>
          <a:p>
            <a:r>
              <a:rPr lang="en-US" sz="2000" b="1" dirty="0"/>
              <a:t>Boost your self esteem- </a:t>
            </a:r>
            <a:r>
              <a:rPr lang="en-US" sz="2000" dirty="0"/>
              <a:t>Strong, toned muscles also enhance your appearance and make you feel better overall.</a:t>
            </a:r>
          </a:p>
          <a:p>
            <a:endParaRPr lang="en-US" dirty="0"/>
          </a:p>
          <a:p>
            <a:endParaRPr lang="en-US" dirty="0"/>
          </a:p>
        </p:txBody>
      </p:sp>
    </p:spTree>
    <p:extLst>
      <p:ext uri="{BB962C8B-B14F-4D97-AF65-F5344CB8AC3E}">
        <p14:creationId xmlns:p14="http://schemas.microsoft.com/office/powerpoint/2010/main" val="51187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428" r="5" b="5"/>
          <a:stretch/>
        </p:blipFill>
        <p:spPr>
          <a:xfrm>
            <a:off x="5853684" y="1577009"/>
            <a:ext cx="6087890" cy="5049078"/>
          </a:xfrm>
          <a:prstGeom prst="rect">
            <a:avLst/>
          </a:prstGeom>
          <a:ln w="31750" cap="sq">
            <a:solidFill>
              <a:srgbClr val="FFFFFF"/>
            </a:solidFill>
            <a:miter lim="800000"/>
          </a:ln>
        </p:spPr>
      </p:pic>
      <p:sp>
        <p:nvSpPr>
          <p:cNvPr id="2" name="Title 1"/>
          <p:cNvSpPr>
            <a:spLocks noGrp="1"/>
          </p:cNvSpPr>
          <p:nvPr>
            <p:ph type="title"/>
          </p:nvPr>
        </p:nvSpPr>
        <p:spPr>
          <a:xfrm>
            <a:off x="1988820" y="134698"/>
            <a:ext cx="7729728" cy="1188720"/>
          </a:xfrm>
        </p:spPr>
        <p:txBody>
          <a:bodyPr>
            <a:normAutofit/>
          </a:bodyPr>
          <a:lstStyle/>
          <a:p>
            <a:r>
              <a:rPr lang="en-US" dirty="0"/>
              <a:t>Are women “fattier than men?</a:t>
            </a:r>
          </a:p>
        </p:txBody>
      </p:sp>
      <p:sp>
        <p:nvSpPr>
          <p:cNvPr id="3" name="Content Placeholder 2"/>
          <p:cNvSpPr>
            <a:spLocks noGrp="1"/>
          </p:cNvSpPr>
          <p:nvPr>
            <p:ph idx="1"/>
          </p:nvPr>
        </p:nvSpPr>
        <p:spPr>
          <a:xfrm>
            <a:off x="-1" y="1484242"/>
            <a:ext cx="5592417" cy="5373757"/>
          </a:xfrm>
        </p:spPr>
        <p:txBody>
          <a:bodyPr>
            <a:noAutofit/>
          </a:bodyPr>
          <a:lstStyle/>
          <a:p>
            <a:pPr>
              <a:lnSpc>
                <a:spcPct val="80000"/>
              </a:lnSpc>
            </a:pPr>
            <a:r>
              <a:rPr lang="en-US" sz="2100" dirty="0"/>
              <a:t>YES-  While it is obviously not true in all cases, women generally have a higher percentage of body fat than men.  </a:t>
            </a:r>
          </a:p>
          <a:p>
            <a:pPr lvl="1">
              <a:lnSpc>
                <a:spcPct val="80000"/>
              </a:lnSpc>
            </a:pPr>
            <a:r>
              <a:rPr lang="en-US" sz="2100" dirty="0"/>
              <a:t>Body fat content is 25% for women at normal size compared to 15% for men.</a:t>
            </a:r>
          </a:p>
          <a:p>
            <a:pPr lvl="1">
              <a:lnSpc>
                <a:spcPct val="80000"/>
              </a:lnSpc>
            </a:pPr>
            <a:r>
              <a:rPr lang="en-US" sz="2100" dirty="0"/>
              <a:t>All other things being equal, such as age and exercise levels, women require fewer calories per pound of body weight daily than do men. Female hormones are another contributing factor.</a:t>
            </a:r>
          </a:p>
          <a:p>
            <a:pPr lvl="1">
              <a:lnSpc>
                <a:spcPct val="80000"/>
              </a:lnSpc>
            </a:pPr>
            <a:endParaRPr lang="en-US" sz="2100" dirty="0"/>
          </a:p>
          <a:p>
            <a:pPr lvl="1">
              <a:lnSpc>
                <a:spcPct val="80000"/>
              </a:lnSpc>
            </a:pPr>
            <a:r>
              <a:rPr lang="en-US" sz="2100" dirty="0"/>
              <a:t>In terms of losing weight:</a:t>
            </a:r>
          </a:p>
          <a:p>
            <a:pPr lvl="2">
              <a:lnSpc>
                <a:spcPct val="80000"/>
              </a:lnSpc>
            </a:pPr>
            <a:r>
              <a:rPr lang="en-US" sz="2100" dirty="0"/>
              <a:t>Men tend to have more lean muscle tissue, which burns more calories than body fat, even during rest.   And when men and women cut the same number of calories, men usually do lose more weight.</a:t>
            </a:r>
          </a:p>
        </p:txBody>
      </p:sp>
    </p:spTree>
    <p:extLst>
      <p:ext uri="{BB962C8B-B14F-4D97-AF65-F5344CB8AC3E}">
        <p14:creationId xmlns:p14="http://schemas.microsoft.com/office/powerpoint/2010/main" val="337215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144" y="143057"/>
            <a:ext cx="7729728" cy="1188720"/>
          </a:xfrm>
        </p:spPr>
        <p:txBody>
          <a:bodyPr/>
          <a:lstStyle/>
          <a:p>
            <a:r>
              <a:rPr lang="en-US" dirty="0"/>
              <a:t>What is body mass index (</a:t>
            </a:r>
            <a:r>
              <a:rPr lang="en-US" dirty="0" err="1"/>
              <a:t>bmi</a:t>
            </a:r>
            <a:r>
              <a:rPr lang="en-US" dirty="0"/>
              <a:t>)?</a:t>
            </a:r>
          </a:p>
        </p:txBody>
      </p:sp>
      <p:sp>
        <p:nvSpPr>
          <p:cNvPr id="7" name="Content Placeholder 6"/>
          <p:cNvSpPr>
            <a:spLocks noGrp="1"/>
          </p:cNvSpPr>
          <p:nvPr>
            <p:ph idx="1"/>
          </p:nvPr>
        </p:nvSpPr>
        <p:spPr>
          <a:xfrm>
            <a:off x="198783" y="1510748"/>
            <a:ext cx="11357113" cy="4229279"/>
          </a:xfrm>
        </p:spPr>
        <p:txBody>
          <a:bodyPr/>
          <a:lstStyle/>
          <a:p>
            <a:r>
              <a:rPr lang="en-US" sz="2400" b="1" dirty="0"/>
              <a:t>Body Mass Index</a:t>
            </a:r>
            <a:r>
              <a:rPr lang="en-US" sz="2400" dirty="0"/>
              <a:t> (</a:t>
            </a:r>
            <a:r>
              <a:rPr lang="en-US" sz="2400" b="1" dirty="0"/>
              <a:t>BMI</a:t>
            </a:r>
            <a:r>
              <a:rPr lang="en-US" sz="2400" dirty="0"/>
              <a:t>) is a person's weight in kilograms divided by the square of height in meters.   A high </a:t>
            </a:r>
            <a:r>
              <a:rPr lang="en-US" sz="2400" b="1" dirty="0"/>
              <a:t>BMI</a:t>
            </a:r>
            <a:r>
              <a:rPr lang="en-US" sz="2400" dirty="0"/>
              <a:t> can be an indicator of high body fatness.  </a:t>
            </a:r>
            <a:r>
              <a:rPr lang="en-US" sz="2400" b="1" dirty="0"/>
              <a:t>BMI</a:t>
            </a:r>
            <a:r>
              <a:rPr lang="en-US" sz="2400" dirty="0"/>
              <a:t> can be used to screen for weight categories that may lead to health problems, but it is not diagnostic of the body fatness or health of an individual.</a:t>
            </a:r>
          </a:p>
          <a:p>
            <a:endParaRPr lang="en-US" dirty="0"/>
          </a:p>
        </p:txBody>
      </p:sp>
      <p:pic>
        <p:nvPicPr>
          <p:cNvPr id="8" name="Picture 7"/>
          <p:cNvPicPr>
            <a:picLocks noChangeAspect="1"/>
          </p:cNvPicPr>
          <p:nvPr/>
        </p:nvPicPr>
        <p:blipFill>
          <a:blip r:embed="rId2"/>
          <a:stretch>
            <a:fillRect/>
          </a:stretch>
        </p:blipFill>
        <p:spPr>
          <a:xfrm>
            <a:off x="2096574" y="3077235"/>
            <a:ext cx="7561530" cy="3780765"/>
          </a:xfrm>
          <a:prstGeom prst="rect">
            <a:avLst/>
          </a:prstGeom>
        </p:spPr>
      </p:pic>
    </p:spTree>
    <p:extLst>
      <p:ext uri="{BB962C8B-B14F-4D97-AF65-F5344CB8AC3E}">
        <p14:creationId xmlns:p14="http://schemas.microsoft.com/office/powerpoint/2010/main" val="121732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training to increase muscle and reduce fat</a:t>
            </a:r>
          </a:p>
        </p:txBody>
      </p:sp>
      <p:sp>
        <p:nvSpPr>
          <p:cNvPr id="3" name="Content Placeholder 2"/>
          <p:cNvSpPr>
            <a:spLocks noGrp="1"/>
          </p:cNvSpPr>
          <p:nvPr>
            <p:ph idx="1"/>
          </p:nvPr>
        </p:nvSpPr>
        <p:spPr>
          <a:xfrm>
            <a:off x="212035" y="2638044"/>
            <a:ext cx="11741425" cy="3656739"/>
          </a:xfrm>
        </p:spPr>
        <p:txBody>
          <a:bodyPr>
            <a:normAutofit/>
          </a:bodyPr>
          <a:lstStyle/>
          <a:p>
            <a:r>
              <a:rPr lang="en-US" sz="2800" dirty="0"/>
              <a:t>1. </a:t>
            </a:r>
            <a:r>
              <a:rPr lang="en-US" sz="2800" b="1" dirty="0"/>
              <a:t>Circuit Training- </a:t>
            </a:r>
            <a:r>
              <a:rPr lang="en-US" sz="2800" dirty="0"/>
              <a:t>A sequence of exercises performed one after the other with little rest in between.</a:t>
            </a:r>
          </a:p>
          <a:p>
            <a:r>
              <a:rPr lang="en-US" sz="2800" dirty="0"/>
              <a:t>2. </a:t>
            </a:r>
            <a:r>
              <a:rPr lang="en-US" sz="2800" b="1" dirty="0"/>
              <a:t>Interval Training- </a:t>
            </a:r>
            <a:r>
              <a:rPr lang="en-US" sz="2800" dirty="0"/>
              <a:t>A training session that involves repeated bouts of exercise separated by rest intervals.</a:t>
            </a:r>
          </a:p>
          <a:p>
            <a:r>
              <a:rPr lang="en-US" sz="2800" dirty="0"/>
              <a:t>3. </a:t>
            </a:r>
            <a:r>
              <a:rPr lang="en-US" sz="2800" b="1" dirty="0"/>
              <a:t>Resistance Training- </a:t>
            </a:r>
            <a:r>
              <a:rPr lang="en-US" sz="2800" dirty="0"/>
              <a:t>Training designed to increase the body’s strength, power, and muscular endurance through resistance training.</a:t>
            </a:r>
          </a:p>
        </p:txBody>
      </p:sp>
    </p:spTree>
    <p:extLst>
      <p:ext uri="{BB962C8B-B14F-4D97-AF65-F5344CB8AC3E}">
        <p14:creationId xmlns:p14="http://schemas.microsoft.com/office/powerpoint/2010/main" val="226746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883" y="209318"/>
            <a:ext cx="7729728" cy="1188720"/>
          </a:xfrm>
        </p:spPr>
        <p:txBody>
          <a:bodyPr/>
          <a:lstStyle/>
          <a:p>
            <a:r>
              <a:rPr lang="en-US" dirty="0"/>
              <a:t>Circuit Training sample</a:t>
            </a:r>
          </a:p>
        </p:txBody>
      </p:sp>
      <p:pic>
        <p:nvPicPr>
          <p:cNvPr id="4" name="Content Placeholder 3"/>
          <p:cNvPicPr>
            <a:picLocks noGrp="1" noChangeAspect="1"/>
          </p:cNvPicPr>
          <p:nvPr>
            <p:ph idx="1"/>
          </p:nvPr>
        </p:nvPicPr>
        <p:blipFill>
          <a:blip r:embed="rId2"/>
          <a:stretch>
            <a:fillRect/>
          </a:stretch>
        </p:blipFill>
        <p:spPr>
          <a:xfrm>
            <a:off x="1720325" y="1826212"/>
            <a:ext cx="8724843" cy="4693858"/>
          </a:xfrm>
          <a:prstGeom prst="rect">
            <a:avLst/>
          </a:prstGeom>
        </p:spPr>
      </p:pic>
    </p:spTree>
    <p:extLst>
      <p:ext uri="{BB962C8B-B14F-4D97-AF65-F5344CB8AC3E}">
        <p14:creationId xmlns:p14="http://schemas.microsoft.com/office/powerpoint/2010/main" val="108392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649" y="156309"/>
            <a:ext cx="7729728" cy="1188720"/>
          </a:xfrm>
        </p:spPr>
        <p:txBody>
          <a:bodyPr/>
          <a:lstStyle/>
          <a:p>
            <a:r>
              <a:rPr lang="en-US" dirty="0"/>
              <a:t>Interval Training Sample</a:t>
            </a:r>
          </a:p>
        </p:txBody>
      </p:sp>
      <p:pic>
        <p:nvPicPr>
          <p:cNvPr id="4" name="Content Placeholder 3"/>
          <p:cNvPicPr>
            <a:picLocks noGrp="1" noChangeAspect="1"/>
          </p:cNvPicPr>
          <p:nvPr>
            <p:ph idx="1"/>
          </p:nvPr>
        </p:nvPicPr>
        <p:blipFill>
          <a:blip r:embed="rId2"/>
          <a:stretch>
            <a:fillRect/>
          </a:stretch>
        </p:blipFill>
        <p:spPr>
          <a:xfrm>
            <a:off x="2912547" y="1458981"/>
            <a:ext cx="6525932" cy="5287731"/>
          </a:xfrm>
          <a:prstGeom prst="rect">
            <a:avLst/>
          </a:prstGeom>
        </p:spPr>
      </p:pic>
    </p:spTree>
    <p:extLst>
      <p:ext uri="{BB962C8B-B14F-4D97-AF65-F5344CB8AC3E}">
        <p14:creationId xmlns:p14="http://schemas.microsoft.com/office/powerpoint/2010/main" val="402066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3057"/>
            <a:ext cx="7729728" cy="1188720"/>
          </a:xfrm>
        </p:spPr>
        <p:txBody>
          <a:bodyPr/>
          <a:lstStyle/>
          <a:p>
            <a:r>
              <a:rPr lang="en-US" dirty="0"/>
              <a:t>Resistance Training Sample</a:t>
            </a:r>
          </a:p>
        </p:txBody>
      </p:sp>
      <p:pic>
        <p:nvPicPr>
          <p:cNvPr id="4" name="Content Placeholder 3"/>
          <p:cNvPicPr>
            <a:picLocks noGrp="1" noChangeAspect="1"/>
          </p:cNvPicPr>
          <p:nvPr>
            <p:ph idx="1"/>
          </p:nvPr>
        </p:nvPicPr>
        <p:blipFill>
          <a:blip r:embed="rId2"/>
          <a:stretch>
            <a:fillRect/>
          </a:stretch>
        </p:blipFill>
        <p:spPr>
          <a:xfrm>
            <a:off x="2686779" y="1644512"/>
            <a:ext cx="7146829" cy="4941818"/>
          </a:xfrm>
          <a:prstGeom prst="rect">
            <a:avLst/>
          </a:prstGeom>
        </p:spPr>
      </p:pic>
    </p:spTree>
    <p:extLst>
      <p:ext uri="{BB962C8B-B14F-4D97-AF65-F5344CB8AC3E}">
        <p14:creationId xmlns:p14="http://schemas.microsoft.com/office/powerpoint/2010/main" val="229650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Autofit/>
          </a:bodyPr>
          <a:lstStyle/>
          <a:p>
            <a:r>
              <a:rPr lang="en-US" sz="2400" dirty="0"/>
              <a:t>The five components of fitness are essential pieces to general health and wellness.  </a:t>
            </a:r>
          </a:p>
          <a:p>
            <a:r>
              <a:rPr lang="en-US" sz="2400" dirty="0"/>
              <a:t>The number on the scale is not always the best indicator of health; knowing one’s body composition (what you are made of) is more important than anything else because a pound is a pound!</a:t>
            </a:r>
          </a:p>
          <a:p>
            <a:r>
              <a:rPr lang="en-US" sz="2400" dirty="0"/>
              <a:t>Knowing various ways to train to increase muscle and reduce fat are important when training.</a:t>
            </a:r>
          </a:p>
        </p:txBody>
      </p:sp>
    </p:spTree>
    <p:extLst>
      <p:ext uri="{BB962C8B-B14F-4D97-AF65-F5344CB8AC3E}">
        <p14:creationId xmlns:p14="http://schemas.microsoft.com/office/powerpoint/2010/main" val="413644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components of fitness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846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72" y="129208"/>
            <a:ext cx="10396882" cy="1151965"/>
          </a:xfrm>
        </p:spPr>
        <p:txBody>
          <a:bodyPr/>
          <a:lstStyle/>
          <a:p>
            <a:r>
              <a:rPr lang="en-US" dirty="0"/>
              <a:t>#1Cardiorespiratory Endurance</a:t>
            </a:r>
          </a:p>
        </p:txBody>
      </p:sp>
      <p:sp>
        <p:nvSpPr>
          <p:cNvPr id="3" name="Content Placeholder 2"/>
          <p:cNvSpPr>
            <a:spLocks noGrp="1"/>
          </p:cNvSpPr>
          <p:nvPr>
            <p:ph idx="1"/>
          </p:nvPr>
        </p:nvSpPr>
        <p:spPr>
          <a:xfrm>
            <a:off x="384313" y="1632356"/>
            <a:ext cx="11449877" cy="5225644"/>
          </a:xfrm>
        </p:spPr>
        <p:txBody>
          <a:bodyPr>
            <a:noAutofit/>
          </a:bodyPr>
          <a:lstStyle/>
          <a:p>
            <a:r>
              <a:rPr lang="en-US" sz="2400" dirty="0"/>
              <a:t>A term for someone’s aerobic fitness capacity; their ability to do prolonged exercise without fatigue.</a:t>
            </a:r>
          </a:p>
          <a:p>
            <a:endParaRPr lang="en-US" sz="2400" dirty="0"/>
          </a:p>
        </p:txBody>
      </p:sp>
      <p:pic>
        <p:nvPicPr>
          <p:cNvPr id="4" name="Picture 3"/>
          <p:cNvPicPr>
            <a:picLocks noChangeAspect="1"/>
          </p:cNvPicPr>
          <p:nvPr/>
        </p:nvPicPr>
        <p:blipFill>
          <a:blip r:embed="rId2"/>
          <a:stretch>
            <a:fillRect/>
          </a:stretch>
        </p:blipFill>
        <p:spPr>
          <a:xfrm>
            <a:off x="657972" y="2863051"/>
            <a:ext cx="4960950" cy="3370025"/>
          </a:xfrm>
          <a:prstGeom prst="rect">
            <a:avLst/>
          </a:prstGeom>
        </p:spPr>
      </p:pic>
      <p:pic>
        <p:nvPicPr>
          <p:cNvPr id="5" name="Picture 4"/>
          <p:cNvPicPr>
            <a:picLocks noChangeAspect="1"/>
          </p:cNvPicPr>
          <p:nvPr/>
        </p:nvPicPr>
        <p:blipFill>
          <a:blip r:embed="rId3"/>
          <a:stretch>
            <a:fillRect/>
          </a:stretch>
        </p:blipFill>
        <p:spPr>
          <a:xfrm>
            <a:off x="5892581" y="2863051"/>
            <a:ext cx="5227826" cy="3370025"/>
          </a:xfrm>
          <a:prstGeom prst="rect">
            <a:avLst/>
          </a:prstGeom>
        </p:spPr>
      </p:pic>
    </p:spTree>
    <p:extLst>
      <p:ext uri="{BB962C8B-B14F-4D97-AF65-F5344CB8AC3E}">
        <p14:creationId xmlns:p14="http://schemas.microsoft.com/office/powerpoint/2010/main" val="159539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7735" y="1137567"/>
            <a:ext cx="4270248" cy="704087"/>
          </a:xfrm>
        </p:spPr>
        <p:txBody>
          <a:bodyPr/>
          <a:lstStyle/>
          <a:p>
            <a:r>
              <a:rPr lang="en-US" dirty="0"/>
              <a:t>Aerobic- with oxygen</a:t>
            </a:r>
          </a:p>
        </p:txBody>
      </p:sp>
      <p:sp>
        <p:nvSpPr>
          <p:cNvPr id="3" name="Content Placeholder 2"/>
          <p:cNvSpPr>
            <a:spLocks noGrp="1"/>
          </p:cNvSpPr>
          <p:nvPr>
            <p:ph sz="half" idx="2"/>
          </p:nvPr>
        </p:nvSpPr>
        <p:spPr>
          <a:xfrm>
            <a:off x="212035" y="1841654"/>
            <a:ext cx="5897217" cy="5016345"/>
          </a:xfrm>
        </p:spPr>
        <p:txBody>
          <a:bodyPr>
            <a:normAutofit fontScale="92500"/>
          </a:bodyPr>
          <a:lstStyle/>
          <a:p>
            <a:r>
              <a:rPr lang="en-US" sz="2400" dirty="0"/>
              <a:t>Aerobic fitness- reflects the amount of oxygen in the blood pumped by the heart and transported to the working muscles, as well as the muscles efficiency in using that oxygen.  Aerobic training is at a lower intensity with the purpose of stimulating aerobic metabolism.</a:t>
            </a:r>
          </a:p>
          <a:p>
            <a:r>
              <a:rPr lang="en-US" sz="2400" dirty="0"/>
              <a:t>Examples of aerobic exercises include cardio machines, spinning, running, swimming, walking, hiking, aerobics classes, dancing, cross country skiing, and kickboxing. </a:t>
            </a:r>
          </a:p>
          <a:p>
            <a:r>
              <a:rPr lang="en-US" sz="2400" dirty="0"/>
              <a:t>Aerobic exercises can become anaerobic exercises if performed at a level of intensity that is too high.</a:t>
            </a:r>
          </a:p>
          <a:p>
            <a:endParaRPr lang="en-US" dirty="0"/>
          </a:p>
        </p:txBody>
      </p:sp>
      <p:sp>
        <p:nvSpPr>
          <p:cNvPr id="4" name="Content Placeholder 3"/>
          <p:cNvSpPr>
            <a:spLocks noGrp="1"/>
          </p:cNvSpPr>
          <p:nvPr>
            <p:ph sz="quarter" idx="4"/>
          </p:nvPr>
        </p:nvSpPr>
        <p:spPr>
          <a:xfrm>
            <a:off x="6205793" y="1841653"/>
            <a:ext cx="5628397" cy="4638262"/>
          </a:xfrm>
        </p:spPr>
        <p:txBody>
          <a:bodyPr>
            <a:normAutofit/>
          </a:bodyPr>
          <a:lstStyle/>
          <a:p>
            <a:r>
              <a:rPr lang="en-US" sz="2400" dirty="0"/>
              <a:t>Anaerobic exercise is short-lasting, high-intensity activity, where your body's demand for oxygen exceeds the oxygen supply available.   Anaerobic exercise relies on energy sources that are stored in the muscles and, unlike aerobic exercise, is not dependent on oxygen from (breathing) the air.</a:t>
            </a:r>
          </a:p>
          <a:p>
            <a:r>
              <a:rPr lang="en-US" sz="2400" dirty="0"/>
              <a:t>Examples of anaerobic exercise include heavy weight training, sprinting (running or cycling) and jumping. </a:t>
            </a:r>
          </a:p>
        </p:txBody>
      </p:sp>
      <p:sp>
        <p:nvSpPr>
          <p:cNvPr id="5" name="Text Placeholder 4"/>
          <p:cNvSpPr>
            <a:spLocks noGrp="1"/>
          </p:cNvSpPr>
          <p:nvPr>
            <p:ph type="body" sz="quarter" idx="13"/>
          </p:nvPr>
        </p:nvSpPr>
        <p:spPr>
          <a:xfrm>
            <a:off x="6785112" y="1137566"/>
            <a:ext cx="4270248" cy="704087"/>
          </a:xfrm>
        </p:spPr>
        <p:txBody>
          <a:bodyPr/>
          <a:lstStyle/>
          <a:p>
            <a:r>
              <a:rPr lang="en-US" dirty="0"/>
              <a:t>Anaerobic- without oxygen</a:t>
            </a:r>
          </a:p>
        </p:txBody>
      </p:sp>
      <p:sp>
        <p:nvSpPr>
          <p:cNvPr id="6" name="Title 5"/>
          <p:cNvSpPr>
            <a:spLocks noGrp="1"/>
          </p:cNvSpPr>
          <p:nvPr>
            <p:ph type="title"/>
          </p:nvPr>
        </p:nvSpPr>
        <p:spPr>
          <a:xfrm>
            <a:off x="2217883" y="161842"/>
            <a:ext cx="7729728" cy="1188720"/>
          </a:xfrm>
        </p:spPr>
        <p:txBody>
          <a:bodyPr/>
          <a:lstStyle/>
          <a:p>
            <a:r>
              <a:rPr lang="en-US" dirty="0"/>
              <a:t>Aerobic vs Anaerobic</a:t>
            </a:r>
          </a:p>
        </p:txBody>
      </p:sp>
    </p:spTree>
    <p:extLst>
      <p:ext uri="{BB962C8B-B14F-4D97-AF65-F5344CB8AC3E}">
        <p14:creationId xmlns:p14="http://schemas.microsoft.com/office/powerpoint/2010/main" val="236933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56264"/>
            <a:ext cx="7729728" cy="1188720"/>
          </a:xfrm>
        </p:spPr>
        <p:txBody>
          <a:bodyPr/>
          <a:lstStyle/>
          <a:p>
            <a:r>
              <a:rPr lang="en-US" dirty="0"/>
              <a:t>#2 Muscular Strength</a:t>
            </a:r>
          </a:p>
        </p:txBody>
      </p:sp>
      <p:sp>
        <p:nvSpPr>
          <p:cNvPr id="3" name="Content Placeholder 2"/>
          <p:cNvSpPr>
            <a:spLocks noGrp="1"/>
          </p:cNvSpPr>
          <p:nvPr>
            <p:ph idx="1"/>
          </p:nvPr>
        </p:nvSpPr>
        <p:spPr>
          <a:xfrm>
            <a:off x="1" y="1809799"/>
            <a:ext cx="12191999" cy="3101983"/>
          </a:xfrm>
        </p:spPr>
        <p:txBody>
          <a:bodyPr>
            <a:normAutofit/>
          </a:bodyPr>
          <a:lstStyle/>
          <a:p>
            <a:r>
              <a:rPr lang="en-US" sz="2300" i="1" dirty="0"/>
              <a:t>The maximum amount of force that a muscle can exert against some form of </a:t>
            </a:r>
            <a:r>
              <a:rPr lang="en-US" sz="2300" i="1" dirty="0">
                <a:solidFill>
                  <a:srgbClr val="000000">
                    <a:lumMod val="85000"/>
                    <a:lumOff val="15000"/>
                  </a:srgbClr>
                </a:solidFill>
              </a:rPr>
              <a:t>resistance in a single effort.</a:t>
            </a:r>
          </a:p>
          <a:p>
            <a:endParaRPr lang="en-US" i="1" dirty="0"/>
          </a:p>
          <a:p>
            <a:pPr marL="0" indent="0">
              <a:buNone/>
            </a:pPr>
            <a:r>
              <a:rPr lang="en-US" i="1" dirty="0"/>
              <a:t>     </a:t>
            </a:r>
            <a:endParaRPr lang="en-US" dirty="0"/>
          </a:p>
        </p:txBody>
      </p:sp>
      <p:pic>
        <p:nvPicPr>
          <p:cNvPr id="6" name="Picture 5"/>
          <p:cNvPicPr>
            <a:picLocks noChangeAspect="1"/>
          </p:cNvPicPr>
          <p:nvPr/>
        </p:nvPicPr>
        <p:blipFill>
          <a:blip r:embed="rId2"/>
          <a:stretch>
            <a:fillRect/>
          </a:stretch>
        </p:blipFill>
        <p:spPr>
          <a:xfrm>
            <a:off x="3355285" y="2642749"/>
            <a:ext cx="5481430" cy="3663422"/>
          </a:xfrm>
          <a:prstGeom prst="rect">
            <a:avLst/>
          </a:prstGeom>
        </p:spPr>
      </p:pic>
    </p:spTree>
    <p:extLst>
      <p:ext uri="{BB962C8B-B14F-4D97-AF65-F5344CB8AC3E}">
        <p14:creationId xmlns:p14="http://schemas.microsoft.com/office/powerpoint/2010/main" val="54184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536" y="113195"/>
            <a:ext cx="7729728" cy="1188720"/>
          </a:xfrm>
        </p:spPr>
        <p:txBody>
          <a:bodyPr/>
          <a:lstStyle/>
          <a:p>
            <a:r>
              <a:rPr lang="en-US" dirty="0"/>
              <a:t>#3 Muscular Endurance</a:t>
            </a:r>
          </a:p>
        </p:txBody>
      </p:sp>
      <p:sp>
        <p:nvSpPr>
          <p:cNvPr id="3" name="Content Placeholder 2"/>
          <p:cNvSpPr>
            <a:spLocks noGrp="1"/>
          </p:cNvSpPr>
          <p:nvPr>
            <p:ph idx="1"/>
          </p:nvPr>
        </p:nvSpPr>
        <p:spPr>
          <a:xfrm>
            <a:off x="0" y="1551365"/>
            <a:ext cx="12046226" cy="3101983"/>
          </a:xfrm>
        </p:spPr>
        <p:txBody>
          <a:bodyPr>
            <a:normAutofit/>
          </a:bodyPr>
          <a:lstStyle/>
          <a:p>
            <a:pPr algn="ctr"/>
            <a:r>
              <a:rPr lang="en-US" sz="2400" dirty="0"/>
              <a:t>The ability of a muscle or group of muscles to sustain repeated contractions against a resistance for an extended period of time. </a:t>
            </a:r>
          </a:p>
        </p:txBody>
      </p:sp>
      <p:pic>
        <p:nvPicPr>
          <p:cNvPr id="4" name="Picture 3"/>
          <p:cNvPicPr>
            <a:picLocks noChangeAspect="1"/>
          </p:cNvPicPr>
          <p:nvPr/>
        </p:nvPicPr>
        <p:blipFill rotWithShape="1">
          <a:blip r:embed="rId2"/>
          <a:srcRect t="37560" b="7947"/>
          <a:stretch/>
        </p:blipFill>
        <p:spPr>
          <a:xfrm>
            <a:off x="154255" y="3732321"/>
            <a:ext cx="4507150" cy="1842052"/>
          </a:xfrm>
          <a:prstGeom prst="rect">
            <a:avLst/>
          </a:prstGeom>
        </p:spPr>
      </p:pic>
      <p:pic>
        <p:nvPicPr>
          <p:cNvPr id="5" name="Picture 4"/>
          <p:cNvPicPr>
            <a:picLocks noChangeAspect="1"/>
          </p:cNvPicPr>
          <p:nvPr/>
        </p:nvPicPr>
        <p:blipFill>
          <a:blip r:embed="rId3"/>
          <a:stretch>
            <a:fillRect/>
          </a:stretch>
        </p:blipFill>
        <p:spPr>
          <a:xfrm>
            <a:off x="4815660" y="3322607"/>
            <a:ext cx="2661481" cy="2661481"/>
          </a:xfrm>
          <a:prstGeom prst="rect">
            <a:avLst/>
          </a:prstGeom>
        </p:spPr>
      </p:pic>
      <p:pic>
        <p:nvPicPr>
          <p:cNvPr id="6" name="Picture 5"/>
          <p:cNvPicPr>
            <a:picLocks noChangeAspect="1"/>
          </p:cNvPicPr>
          <p:nvPr/>
        </p:nvPicPr>
        <p:blipFill>
          <a:blip r:embed="rId4"/>
          <a:stretch>
            <a:fillRect/>
          </a:stretch>
        </p:blipFill>
        <p:spPr>
          <a:xfrm>
            <a:off x="7631396" y="3612345"/>
            <a:ext cx="4332004" cy="2082006"/>
          </a:xfrm>
          <a:prstGeom prst="rect">
            <a:avLst/>
          </a:prstGeom>
        </p:spPr>
      </p:pic>
    </p:spTree>
    <p:extLst>
      <p:ext uri="{BB962C8B-B14F-4D97-AF65-F5344CB8AC3E}">
        <p14:creationId xmlns:p14="http://schemas.microsoft.com/office/powerpoint/2010/main" val="31963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3885"/>
            <a:ext cx="7729728" cy="1188720"/>
          </a:xfrm>
        </p:spPr>
        <p:txBody>
          <a:bodyPr/>
          <a:lstStyle/>
          <a:p>
            <a:r>
              <a:rPr lang="en-US" dirty="0"/>
              <a:t>#4 Flexibility</a:t>
            </a:r>
          </a:p>
        </p:txBody>
      </p:sp>
      <p:sp>
        <p:nvSpPr>
          <p:cNvPr id="3" name="Content Placeholder 2"/>
          <p:cNvSpPr>
            <a:spLocks noGrp="1"/>
          </p:cNvSpPr>
          <p:nvPr>
            <p:ph idx="1"/>
          </p:nvPr>
        </p:nvSpPr>
        <p:spPr>
          <a:xfrm>
            <a:off x="245165" y="1504055"/>
            <a:ext cx="11701670" cy="3101983"/>
          </a:xfrm>
        </p:spPr>
        <p:txBody>
          <a:bodyPr>
            <a:normAutofit/>
          </a:bodyPr>
          <a:lstStyle/>
          <a:p>
            <a:r>
              <a:rPr lang="en-US" sz="2400" dirty="0"/>
              <a:t>The range of motion of your joints or the ability of your joints to move freely. </a:t>
            </a:r>
          </a:p>
          <a:p>
            <a:r>
              <a:rPr lang="en-US" sz="2400" dirty="0"/>
              <a:t>Better flexibility may improve your performance in physical activities or decrease your risk of injuries by helping your joints move through their full range of motion and enabling your muscles to work most effectively.  Stretching also increases blood flow to the muscle.</a:t>
            </a:r>
          </a:p>
        </p:txBody>
      </p:sp>
      <p:pic>
        <p:nvPicPr>
          <p:cNvPr id="4" name="Picture 3"/>
          <p:cNvPicPr>
            <a:picLocks noChangeAspect="1"/>
          </p:cNvPicPr>
          <p:nvPr/>
        </p:nvPicPr>
        <p:blipFill>
          <a:blip r:embed="rId2"/>
          <a:stretch>
            <a:fillRect/>
          </a:stretch>
        </p:blipFill>
        <p:spPr>
          <a:xfrm>
            <a:off x="7605505" y="3374308"/>
            <a:ext cx="3856383" cy="2741335"/>
          </a:xfrm>
          <a:prstGeom prst="rect">
            <a:avLst/>
          </a:prstGeom>
        </p:spPr>
      </p:pic>
      <p:pic>
        <p:nvPicPr>
          <p:cNvPr id="5" name="Picture 4"/>
          <p:cNvPicPr>
            <a:picLocks noChangeAspect="1"/>
          </p:cNvPicPr>
          <p:nvPr/>
        </p:nvPicPr>
        <p:blipFill>
          <a:blip r:embed="rId3"/>
          <a:stretch>
            <a:fillRect/>
          </a:stretch>
        </p:blipFill>
        <p:spPr>
          <a:xfrm>
            <a:off x="4322693" y="3835027"/>
            <a:ext cx="2857500" cy="1905000"/>
          </a:xfrm>
          <a:prstGeom prst="rect">
            <a:avLst/>
          </a:prstGeom>
        </p:spPr>
      </p:pic>
      <p:pic>
        <p:nvPicPr>
          <p:cNvPr id="6" name="Picture 5"/>
          <p:cNvPicPr>
            <a:picLocks noChangeAspect="1"/>
          </p:cNvPicPr>
          <p:nvPr/>
        </p:nvPicPr>
        <p:blipFill>
          <a:blip r:embed="rId4"/>
          <a:stretch>
            <a:fillRect/>
          </a:stretch>
        </p:blipFill>
        <p:spPr>
          <a:xfrm>
            <a:off x="1090819" y="3459410"/>
            <a:ext cx="2656233" cy="2656233"/>
          </a:xfrm>
          <a:prstGeom prst="rect">
            <a:avLst/>
          </a:prstGeom>
        </p:spPr>
      </p:pic>
    </p:spTree>
    <p:extLst>
      <p:ext uri="{BB962C8B-B14F-4D97-AF65-F5344CB8AC3E}">
        <p14:creationId xmlns:p14="http://schemas.microsoft.com/office/powerpoint/2010/main" val="212638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725" y="196066"/>
            <a:ext cx="7729728" cy="1188720"/>
          </a:xfrm>
        </p:spPr>
        <p:txBody>
          <a:bodyPr/>
          <a:lstStyle/>
          <a:p>
            <a:r>
              <a:rPr lang="en-US" dirty="0"/>
              <a:t>Body Composition</a:t>
            </a:r>
          </a:p>
        </p:txBody>
      </p:sp>
      <p:pic>
        <p:nvPicPr>
          <p:cNvPr id="4" name="Content Placeholder 3"/>
          <p:cNvPicPr>
            <a:picLocks noGrp="1" noChangeAspect="1"/>
          </p:cNvPicPr>
          <p:nvPr>
            <p:ph idx="1"/>
          </p:nvPr>
        </p:nvPicPr>
        <p:blipFill>
          <a:blip r:embed="rId2"/>
          <a:stretch>
            <a:fillRect/>
          </a:stretch>
        </p:blipFill>
        <p:spPr>
          <a:xfrm>
            <a:off x="119270" y="1874439"/>
            <a:ext cx="12072730" cy="4870918"/>
          </a:xfrm>
          <a:prstGeom prst="rect">
            <a:avLst/>
          </a:prstGeom>
        </p:spPr>
      </p:pic>
    </p:spTree>
    <p:extLst>
      <p:ext uri="{BB962C8B-B14F-4D97-AF65-F5344CB8AC3E}">
        <p14:creationId xmlns:p14="http://schemas.microsoft.com/office/powerpoint/2010/main" val="224951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213" y="172278"/>
            <a:ext cx="9112725" cy="1530560"/>
          </a:xfrm>
        </p:spPr>
        <p:txBody>
          <a:bodyPr>
            <a:normAutofit/>
          </a:bodyPr>
          <a:lstStyle/>
          <a:p>
            <a:r>
              <a:rPr lang="en-US" dirty="0"/>
              <a:t>Why is Body composition a better indicator of health than just a scale?? </a:t>
            </a:r>
          </a:p>
        </p:txBody>
      </p:sp>
      <p:sp>
        <p:nvSpPr>
          <p:cNvPr id="3" name="Content Placeholder 2"/>
          <p:cNvSpPr>
            <a:spLocks noGrp="1"/>
          </p:cNvSpPr>
          <p:nvPr>
            <p:ph idx="1"/>
          </p:nvPr>
        </p:nvSpPr>
        <p:spPr>
          <a:xfrm>
            <a:off x="0" y="1702839"/>
            <a:ext cx="11926957" cy="4790728"/>
          </a:xfrm>
        </p:spPr>
        <p:txBody>
          <a:bodyPr/>
          <a:lstStyle/>
          <a:p>
            <a:r>
              <a:rPr lang="en-US" sz="2000" dirty="0"/>
              <a:t>Because your body is made up of two things:  fat (essential fat + excess fat), and non-fat (muscle, bone, </a:t>
            </a:r>
            <a:r>
              <a:rPr lang="en-US" sz="2000" dirty="0" err="1"/>
              <a:t>etc</a:t>
            </a:r>
            <a:r>
              <a:rPr lang="en-US" sz="2000" dirty="0"/>
              <a:t>).  Those two things combined are the number you know as weight.  And weight does not always indicate health.</a:t>
            </a:r>
          </a:p>
          <a:p>
            <a:r>
              <a:rPr lang="en-US" sz="2000" dirty="0"/>
              <a:t>Muscle does not weigh more than fat, any more than lead weighs more than feathers.   </a:t>
            </a:r>
            <a:r>
              <a:rPr lang="en-US" sz="2000" b="1" dirty="0"/>
              <a:t>A pound is a pound is a pound.  </a:t>
            </a:r>
            <a:r>
              <a:rPr lang="en-US" sz="2000" dirty="0"/>
              <a:t>Where the misunderstanding often comes in is that </a:t>
            </a:r>
            <a:r>
              <a:rPr lang="en-US" sz="2000" i="1" dirty="0"/>
              <a:t>muscle is much more dense than fat, so that, by volume, it seems to weigh more.  That is, a pound of muscle occupies less space than a pound of fat.</a:t>
            </a:r>
          </a:p>
          <a:p>
            <a:endParaRPr lang="en-US" dirty="0"/>
          </a:p>
        </p:txBody>
      </p:sp>
      <p:pic>
        <p:nvPicPr>
          <p:cNvPr id="5" name="Picture 4"/>
          <p:cNvPicPr>
            <a:picLocks noChangeAspect="1"/>
          </p:cNvPicPr>
          <p:nvPr/>
        </p:nvPicPr>
        <p:blipFill>
          <a:blip r:embed="rId2"/>
          <a:stretch>
            <a:fillRect/>
          </a:stretch>
        </p:blipFill>
        <p:spPr>
          <a:xfrm>
            <a:off x="4392474" y="4085812"/>
            <a:ext cx="3773972" cy="1886986"/>
          </a:xfrm>
          <a:prstGeom prst="rect">
            <a:avLst/>
          </a:prstGeom>
        </p:spPr>
      </p:pic>
      <p:pic>
        <p:nvPicPr>
          <p:cNvPr id="6" name="Picture 5"/>
          <p:cNvPicPr>
            <a:picLocks noChangeAspect="1"/>
          </p:cNvPicPr>
          <p:nvPr/>
        </p:nvPicPr>
        <p:blipFill>
          <a:blip r:embed="rId3"/>
          <a:stretch>
            <a:fillRect/>
          </a:stretch>
        </p:blipFill>
        <p:spPr>
          <a:xfrm>
            <a:off x="8821808" y="3650677"/>
            <a:ext cx="2700958" cy="2884074"/>
          </a:xfrm>
          <a:prstGeom prst="rect">
            <a:avLst/>
          </a:prstGeom>
        </p:spPr>
      </p:pic>
      <p:pic>
        <p:nvPicPr>
          <p:cNvPr id="7" name="Picture 6"/>
          <p:cNvPicPr>
            <a:picLocks noChangeAspect="1"/>
          </p:cNvPicPr>
          <p:nvPr/>
        </p:nvPicPr>
        <p:blipFill>
          <a:blip r:embed="rId4"/>
          <a:stretch>
            <a:fillRect/>
          </a:stretch>
        </p:blipFill>
        <p:spPr>
          <a:xfrm>
            <a:off x="340414" y="3650677"/>
            <a:ext cx="3396698" cy="2842889"/>
          </a:xfrm>
          <a:prstGeom prst="rect">
            <a:avLst/>
          </a:prstGeom>
        </p:spPr>
      </p:pic>
    </p:spTree>
    <p:extLst>
      <p:ext uri="{BB962C8B-B14F-4D97-AF65-F5344CB8AC3E}">
        <p14:creationId xmlns:p14="http://schemas.microsoft.com/office/powerpoint/2010/main" val="393966436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3463</TotalTime>
  <Words>944</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Parcel</vt:lpstr>
      <vt:lpstr>Personal Fitness Lesson #3</vt:lpstr>
      <vt:lpstr>The five components of fitness</vt:lpstr>
      <vt:lpstr>#1Cardiorespiratory Endurance</vt:lpstr>
      <vt:lpstr>Aerobic vs Anaerobic</vt:lpstr>
      <vt:lpstr>#2 Muscular Strength</vt:lpstr>
      <vt:lpstr>#3 Muscular Endurance</vt:lpstr>
      <vt:lpstr>#4 Flexibility</vt:lpstr>
      <vt:lpstr>Body Composition</vt:lpstr>
      <vt:lpstr>Why is Body composition a better indicator of health than just a scale?? </vt:lpstr>
      <vt:lpstr>Benefits of increasing Muscle Mass</vt:lpstr>
      <vt:lpstr>Are women “fattier than men?</vt:lpstr>
      <vt:lpstr>What is body mass index (bmi)?</vt:lpstr>
      <vt:lpstr>Types of training to increase muscle and reduce fat</vt:lpstr>
      <vt:lpstr>Circuit Training sample</vt:lpstr>
      <vt:lpstr>Interval Training Sample</vt:lpstr>
      <vt:lpstr>Resistance Training Sample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 Lesson #3</dc:title>
  <dc:creator>PULLAR, MAXINE</dc:creator>
  <cp:lastModifiedBy>PULLAR, MAXINE</cp:lastModifiedBy>
  <cp:revision>21</cp:revision>
  <dcterms:created xsi:type="dcterms:W3CDTF">2016-08-21T16:18:17Z</dcterms:created>
  <dcterms:modified xsi:type="dcterms:W3CDTF">2016-09-16T13:58:18Z</dcterms:modified>
</cp:coreProperties>
</file>